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4"/>
  </p:notesMasterIdLst>
  <p:sldIdLst>
    <p:sldId id="256" r:id="rId2"/>
    <p:sldId id="551" r:id="rId3"/>
    <p:sldId id="580" r:id="rId4"/>
    <p:sldId id="567" r:id="rId5"/>
    <p:sldId id="564" r:id="rId6"/>
    <p:sldId id="460" r:id="rId7"/>
    <p:sldId id="531" r:id="rId8"/>
    <p:sldId id="456" r:id="rId9"/>
    <p:sldId id="545" r:id="rId10"/>
    <p:sldId id="457" r:id="rId11"/>
    <p:sldId id="455" r:id="rId12"/>
    <p:sldId id="542" r:id="rId13"/>
    <p:sldId id="463" r:id="rId14"/>
    <p:sldId id="532" r:id="rId15"/>
    <p:sldId id="533" r:id="rId16"/>
    <p:sldId id="577" r:id="rId17"/>
    <p:sldId id="568" r:id="rId18"/>
    <p:sldId id="552" r:id="rId19"/>
    <p:sldId id="541" r:id="rId20"/>
    <p:sldId id="543" r:id="rId21"/>
    <p:sldId id="581" r:id="rId22"/>
    <p:sldId id="546" r:id="rId23"/>
    <p:sldId id="569" r:id="rId24"/>
    <p:sldId id="576" r:id="rId25"/>
    <p:sldId id="536" r:id="rId26"/>
    <p:sldId id="560" r:id="rId27"/>
    <p:sldId id="537" r:id="rId28"/>
    <p:sldId id="538" r:id="rId29"/>
    <p:sldId id="539" r:id="rId30"/>
    <p:sldId id="562" r:id="rId31"/>
    <p:sldId id="535" r:id="rId32"/>
    <p:sldId id="570" r:id="rId33"/>
    <p:sldId id="553" r:id="rId34"/>
    <p:sldId id="578" r:id="rId35"/>
    <p:sldId id="563" r:id="rId36"/>
    <p:sldId id="561" r:id="rId37"/>
    <p:sldId id="572" r:id="rId38"/>
    <p:sldId id="574" r:id="rId39"/>
    <p:sldId id="573" r:id="rId40"/>
    <p:sldId id="579" r:id="rId41"/>
    <p:sldId id="575" r:id="rId42"/>
    <p:sldId id="58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551"/>
            <p14:sldId id="580"/>
            <p14:sldId id="567"/>
            <p14:sldId id="564"/>
            <p14:sldId id="460"/>
          </p14:sldIdLst>
        </p14:section>
        <p14:section name="What is ML" id="{CBD21469-F09D-4E4C-B8C3-A809DDBF042E}">
          <p14:sldIdLst>
            <p14:sldId id="531"/>
            <p14:sldId id="456"/>
            <p14:sldId id="545"/>
            <p14:sldId id="457"/>
            <p14:sldId id="455"/>
            <p14:sldId id="542"/>
            <p14:sldId id="463"/>
            <p14:sldId id="532"/>
            <p14:sldId id="533"/>
            <p14:sldId id="577"/>
            <p14:sldId id="568"/>
            <p14:sldId id="552"/>
            <p14:sldId id="541"/>
            <p14:sldId id="543"/>
            <p14:sldId id="581"/>
            <p14:sldId id="546"/>
            <p14:sldId id="569"/>
            <p14:sldId id="576"/>
            <p14:sldId id="536"/>
            <p14:sldId id="560"/>
            <p14:sldId id="537"/>
            <p14:sldId id="538"/>
            <p14:sldId id="539"/>
            <p14:sldId id="562"/>
            <p14:sldId id="535"/>
            <p14:sldId id="570"/>
            <p14:sldId id="553"/>
            <p14:sldId id="578"/>
            <p14:sldId id="563"/>
            <p14:sldId id="561"/>
            <p14:sldId id="572"/>
            <p14:sldId id="574"/>
            <p14:sldId id="573"/>
            <p14:sldId id="579"/>
            <p14:sldId id="575"/>
            <p14:sldId id="5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221D"/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6"/>
    <p:restoredTop sz="90476"/>
  </p:normalViewPr>
  <p:slideViewPr>
    <p:cSldViewPr snapToGrid="0" snapToObjects="1">
      <p:cViewPr>
        <p:scale>
          <a:sx n="100" d="100"/>
          <a:sy n="100" d="100"/>
        </p:scale>
        <p:origin x="2776" y="7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flixprize.com/community/topic_1537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etflixprize.com/community/forum.html" TargetMode="External"/><Relationship Id="rId4" Type="http://schemas.openxmlformats.org/officeDocument/2006/relationships/hyperlink" Target="https://www.netflixprize.com/leaderboard.html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goals: understand basics of how ML works, its advantages, and its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5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mechanism: lots of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5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12-15min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3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9 volunteers</a:t>
            </a:r>
          </a:p>
          <a:p>
            <a:r>
              <a:rPr lang="en-US" dirty="0"/>
              <a:t>most basic baseline algorithm (doesn’t involve an update mechanism so it’s pretty naïve still! but works surprisingly well)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7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does it mean for two inputs to be “close”?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1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have a good distance definition</a:t>
            </a:r>
          </a:p>
          <a:p>
            <a:r>
              <a:rPr lang="en-US" dirty="0"/>
              <a:t>code will be uploaded (show briefly)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3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20-25min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6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Data for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9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goal: improve the accuracy of predictions about how much someone is going to enjoy a movie based on their movie preferences.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September 21, 2009 we awarded the $1M Grand Prize to team “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BellKor’s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Pragmatic Chaos”. Read about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their 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checkout team scores on the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Leaderboard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join the discussions on the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39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COMPAS, a risk assessment algorithm used by the state of Wisconsin (No one knows exactly how COMPAS works; its manufacturer refuses to disclose the proprietary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8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an application of ML, can be blown out of proportion but also does have potential for harm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53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77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40-45min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8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 </a:t>
            </a:r>
            <a:r>
              <a:rPr lang="en-US" dirty="0" err="1"/>
              <a:t>ya</a:t>
            </a:r>
            <a:r>
              <a:rPr lang="en-US" dirty="0"/>
              <a:t> own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9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discussion:</a:t>
            </a:r>
          </a:p>
          <a:p>
            <a:r>
              <a:rPr lang="en-US" dirty="0"/>
              <a:t>how many of you have heard the terms ML / AI before?</a:t>
            </a:r>
          </a:p>
          <a:p>
            <a:r>
              <a:rPr lang="en-US" dirty="0"/>
              <a:t>what are some everyday examples of ML that you can think of?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9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3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think of this as a series of if statements, and for a long time this is how people did predictions, more or less</a:t>
            </a:r>
          </a:p>
          <a:p>
            <a:r>
              <a:rPr lang="en-US" dirty="0"/>
              <a:t>can anyone think of why this code is not good?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4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“How did you learn what a cat was?”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2400" dirty="0">
                <a:latin typeface="+mn-lt"/>
                <a:ea typeface="Consolas" charset="0"/>
                <a:cs typeface="Calibri"/>
              </a:rPr>
              <a:t>If correct, great, proceed to the next image</a:t>
            </a:r>
          </a:p>
          <a:p>
            <a:pPr lvl="2"/>
            <a:r>
              <a:rPr lang="en-US" sz="2400" dirty="0">
                <a:latin typeface="+mn-lt"/>
                <a:ea typeface="Consolas" charset="0"/>
                <a:cs typeface="Calibri"/>
              </a:rPr>
              <a:t>If incorrect, </a:t>
            </a:r>
            <a:r>
              <a:rPr lang="en-US" sz="2400" b="1" dirty="0">
                <a:latin typeface="+mn-lt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+mn-lt"/>
                <a:ea typeface="Consolas" charset="0"/>
                <a:cs typeface="Calibri"/>
              </a:rPr>
              <a:t> the algorithm to do better next time</a:t>
            </a:r>
          </a:p>
          <a:p>
            <a:pPr lvl="2"/>
            <a:r>
              <a:rPr lang="en-US" sz="2400" dirty="0">
                <a:latin typeface="+mn-lt"/>
                <a:ea typeface="Consolas" charset="0"/>
                <a:cs typeface="Calibri"/>
              </a:rPr>
              <a:t>concept of weights on each pixel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9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/>
              <a:t>Click to edit Master title style</a:t>
            </a:r>
            <a:endParaRPr lang="x-none" altLang="x-none" noProof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4034"/>
            <a:ext cx="7772400" cy="2057400"/>
          </a:xfrm>
        </p:spPr>
        <p:txBody>
          <a:bodyPr/>
          <a:lstStyle/>
          <a:p>
            <a:r>
              <a:rPr lang="en-US" sz="4000" dirty="0"/>
              <a:t>CS 106A, Lecture 26</a:t>
            </a:r>
            <a:br>
              <a:rPr lang="en-US" sz="4000" dirty="0"/>
            </a:br>
            <a:r>
              <a:rPr lang="en-US" sz="4000" dirty="0"/>
              <a:t>Life After CS 106A, Part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6453E-DAE2-3549-AF1D-0524727A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311434"/>
            <a:ext cx="3048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sz="28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</p:spTree>
    <p:extLst>
      <p:ext uri="{BB962C8B-B14F-4D97-AF65-F5344CB8AC3E}">
        <p14:creationId xmlns:p14="http://schemas.microsoft.com/office/powerpoint/2010/main" val="174057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447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“The field of study that gives computers the ability to learn without being explicitly programmed”  - Arthur Samuel, 1959</a:t>
            </a:r>
          </a:p>
          <a:p>
            <a:r>
              <a:rPr lang="en-US" sz="3600" dirty="0"/>
              <a:t>How can a computer do this?</a:t>
            </a:r>
            <a:endParaRPr lang="en-US" sz="3400" dirty="0"/>
          </a:p>
          <a:p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771086" y="4396938"/>
            <a:ext cx="1680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Data.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1461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 dirty="0"/>
              <a:t>The algorithm gets </a:t>
            </a:r>
            <a:r>
              <a:rPr lang="en-US" sz="4800" b="1" dirty="0"/>
              <a:t>training data</a:t>
            </a:r>
            <a:r>
              <a:rPr lang="en-US" sz="4800" dirty="0"/>
              <a:t> that it can use to make predictions.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We use </a:t>
            </a:r>
            <a:r>
              <a:rPr lang="en-US" sz="4800" b="1" dirty="0"/>
              <a:t>test data</a:t>
            </a:r>
            <a:r>
              <a:rPr lang="en-US" sz="4800" dirty="0"/>
              <a:t> to evaluate how well it performs.</a:t>
            </a:r>
          </a:p>
        </p:txBody>
      </p:sp>
    </p:spTree>
    <p:extLst>
      <p:ext uri="{BB962C8B-B14F-4D97-AF65-F5344CB8AC3E}">
        <p14:creationId xmlns:p14="http://schemas.microsoft.com/office/powerpoint/2010/main" val="2987006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Animal Classification: Take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3987800"/>
          </a:xfrm>
        </p:spPr>
        <p:txBody>
          <a:bodyPr/>
          <a:lstStyle/>
          <a:p>
            <a:r>
              <a:rPr lang="en-US" sz="3200" dirty="0"/>
              <a:t>Here’s a sketch of how we can approach this problem through machine learning: 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Input to the algorithm: MANY cats and MANY not-cats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17" y="2937719"/>
            <a:ext cx="1151277" cy="764654"/>
          </a:xfrm>
          <a:prstGeom prst="rect">
            <a:avLst/>
          </a:prstGeom>
          <a:ln>
            <a:solidFill>
              <a:srgbClr val="80221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98755" y="2937719"/>
            <a:ext cx="1236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cat ✅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0960"/>
          <a:stretch/>
        </p:blipFill>
        <p:spPr>
          <a:xfrm>
            <a:off x="679013" y="4177751"/>
            <a:ext cx="1351802" cy="963874"/>
          </a:xfrm>
          <a:prstGeom prst="rect">
            <a:avLst/>
          </a:prstGeom>
          <a:ln>
            <a:solidFill>
              <a:srgbClr val="80221D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798755" y="4484978"/>
            <a:ext cx="1855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cat ❌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0203" b="6356"/>
          <a:stretch/>
        </p:blipFill>
        <p:spPr>
          <a:xfrm>
            <a:off x="628266" y="5665527"/>
            <a:ext cx="1655571" cy="1036071"/>
          </a:xfrm>
          <a:prstGeom prst="rect">
            <a:avLst/>
          </a:prstGeom>
          <a:ln>
            <a:solidFill>
              <a:srgbClr val="80221D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98756" y="6178378"/>
            <a:ext cx="2192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cat 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2640" y="4694961"/>
            <a:ext cx="117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000" dirty="0"/>
              <a:t>…</a:t>
            </a:r>
            <a:endParaRPr lang="en-US" sz="6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F9A7D5-5877-4E43-A8CA-19B60687F2B0}"/>
              </a:ext>
            </a:extLst>
          </p:cNvPr>
          <p:cNvGrpSpPr/>
          <p:nvPr/>
        </p:nvGrpSpPr>
        <p:grpSpPr>
          <a:xfrm>
            <a:off x="3251774" y="3589728"/>
            <a:ext cx="2859897" cy="2635805"/>
            <a:chOff x="3361289" y="2922814"/>
            <a:chExt cx="2859897" cy="2635805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99D23041-0DC2-974A-B984-7EF95341B465}"/>
                </a:ext>
              </a:extLst>
            </p:cNvPr>
            <p:cNvSpPr/>
            <p:nvPr/>
          </p:nvSpPr>
          <p:spPr>
            <a:xfrm>
              <a:off x="3361289" y="2922814"/>
              <a:ext cx="2859897" cy="2635805"/>
            </a:xfrm>
            <a:prstGeom prst="cloud">
              <a:avLst/>
            </a:prstGeom>
            <a:solidFill>
              <a:srgbClr val="8022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13AA41-EDFD-7841-BB3D-1F6A203134A4}"/>
                </a:ext>
              </a:extLst>
            </p:cNvPr>
            <p:cNvSpPr txBox="1"/>
            <p:nvPr/>
          </p:nvSpPr>
          <p:spPr>
            <a:xfrm>
              <a:off x="3886201" y="3804557"/>
              <a:ext cx="1938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magical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algorithm!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D683E8-542F-2344-90B5-C323EF38B67D}"/>
              </a:ext>
            </a:extLst>
          </p:cNvPr>
          <p:cNvCxnSpPr>
            <a:stCxn id="5" idx="3"/>
          </p:cNvCxnSpPr>
          <p:nvPr/>
        </p:nvCxnSpPr>
        <p:spPr>
          <a:xfrm>
            <a:off x="2000394" y="3320046"/>
            <a:ext cx="1461263" cy="598811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FC56E-7E76-5D4A-B583-C7A365D8FA9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30815" y="4659688"/>
            <a:ext cx="1220959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232FFF-1E2C-7048-B6D0-713774B01AD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83837" y="5565919"/>
            <a:ext cx="947611" cy="617644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F22948-EB93-2247-9310-C8207988908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855295" y="3199329"/>
            <a:ext cx="943460" cy="610638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60A218-8BD5-F440-97DD-EF6C428393B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39912" y="4746588"/>
            <a:ext cx="558843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F3873-582C-5F44-9815-98D7F3E88E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855295" y="5819948"/>
            <a:ext cx="943461" cy="62004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>
            <a:extLst>
              <a:ext uri="{FF2B5EF4-FFF2-40B4-BE49-F238E27FC236}">
                <a16:creationId xmlns:a16="http://schemas.microsoft.com/office/drawing/2014/main" id="{1D2E7E27-7D7D-8D4A-A388-42DB2D75669C}"/>
              </a:ext>
            </a:extLst>
          </p:cNvPr>
          <p:cNvSpPr/>
          <p:nvPr/>
        </p:nvSpPr>
        <p:spPr>
          <a:xfrm rot="6317056">
            <a:off x="6607245" y="3502864"/>
            <a:ext cx="643955" cy="1476938"/>
          </a:xfrm>
          <a:custGeom>
            <a:avLst/>
            <a:gdLst>
              <a:gd name="connsiteX0" fmla="*/ 1328033 w 1328033"/>
              <a:gd name="connsiteY0" fmla="*/ 604158 h 604158"/>
              <a:gd name="connsiteX1" fmla="*/ 5419 w 1328033"/>
              <a:gd name="connsiteY1" fmla="*/ 326572 h 604158"/>
              <a:gd name="connsiteX2" fmla="*/ 903490 w 1328033"/>
              <a:gd name="connsiteY2" fmla="*/ 0 h 60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8033" h="604158">
                <a:moveTo>
                  <a:pt x="1328033" y="604158"/>
                </a:moveTo>
                <a:cubicBezTo>
                  <a:pt x="702104" y="515711"/>
                  <a:pt x="76176" y="427265"/>
                  <a:pt x="5419" y="326572"/>
                </a:cubicBezTo>
                <a:cubicBezTo>
                  <a:pt x="-65338" y="225879"/>
                  <a:pt x="574197" y="62593"/>
                  <a:pt x="903490" y="0"/>
                </a:cubicBezTo>
              </a:path>
            </a:pathLst>
          </a:custGeom>
          <a:noFill/>
          <a:ln w="38100">
            <a:solidFill>
              <a:srgbClr val="80221D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3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Don’t have to explicitly tell the algorithm what’s important to distinguish between cats and not-cats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Not specific to the cat problem: we could show it images of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anything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and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train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it to learn the difference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Gets better the more data we give it</a:t>
            </a:r>
          </a:p>
          <a:p>
            <a:r>
              <a:rPr lang="en-US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Sometimes hard to know why the algorithm makes the predictions it does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Requires us to specify an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mechanism: how is the algorithm supposed to improve itself?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Might require a lot of data to perform well</a:t>
            </a:r>
          </a:p>
        </p:txBody>
      </p:sp>
    </p:spTree>
    <p:extLst>
      <p:ext uri="{BB962C8B-B14F-4D97-AF65-F5344CB8AC3E}">
        <p14:creationId xmlns:p14="http://schemas.microsoft.com/office/powerpoint/2010/main" val="212070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73200"/>
            <a:ext cx="4495800" cy="5181600"/>
          </a:xfrm>
        </p:spPr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Skin cancer classification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Is a given lesion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benign 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or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malignant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?</a:t>
            </a:r>
          </a:p>
          <a:p>
            <a:pPr marL="344487" lvl="1" indent="0">
              <a:buNone/>
            </a:pPr>
            <a:endParaRPr lang="en-US" sz="2600" dirty="0">
              <a:latin typeface="Calibri"/>
              <a:ea typeface="Consolas" charset="0"/>
              <a:cs typeface="Calibri"/>
            </a:endParaRP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A machine learning algorithm has been shown to perform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as well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as dermatologists.</a:t>
            </a: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2" y="1524000"/>
            <a:ext cx="2512925" cy="477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6412468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Esteva</a:t>
            </a:r>
            <a:r>
              <a:rPr lang="en-US" sz="1600" dirty="0"/>
              <a:t> et al., Nature 2017.</a:t>
            </a:r>
          </a:p>
        </p:txBody>
      </p:sp>
    </p:spTree>
    <p:extLst>
      <p:ext uri="{BB962C8B-B14F-4D97-AF65-F5344CB8AC3E}">
        <p14:creationId xmlns:p14="http://schemas.microsoft.com/office/powerpoint/2010/main" val="2247418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this useful?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73200"/>
            <a:ext cx="4495800" cy="5181600"/>
          </a:xfrm>
        </p:spPr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Predicting infrastructure development from satellite images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previously required intense field surveys with large data gaps</a:t>
            </a:r>
          </a:p>
          <a:p>
            <a:pPr lvl="1"/>
            <a:endParaRPr lang="en-US" sz="2800" dirty="0">
              <a:latin typeface="Calibri"/>
              <a:ea typeface="Consolas" charset="0"/>
              <a:cs typeface="Calibri"/>
            </a:endParaRPr>
          </a:p>
          <a:p>
            <a:r>
              <a:rPr lang="en-US" sz="2800" dirty="0">
                <a:ea typeface="Consolas" charset="0"/>
                <a:cs typeface="Calibri"/>
              </a:rPr>
              <a:t>There are other tasks where machine learning algorithms perform </a:t>
            </a:r>
            <a:r>
              <a:rPr lang="en-US" sz="2800" b="1" dirty="0">
                <a:ea typeface="Consolas" charset="0"/>
                <a:cs typeface="Calibri"/>
              </a:rPr>
              <a:t>better</a:t>
            </a:r>
            <a:r>
              <a:rPr lang="en-US" sz="2800" dirty="0">
                <a:ea typeface="Consolas" charset="0"/>
                <a:cs typeface="Calibri"/>
              </a:rPr>
              <a:t> than skilled humans.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0555" y="6426148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Oshri</a:t>
            </a:r>
            <a:r>
              <a:rPr lang="en-US" sz="1600" dirty="0"/>
              <a:t> et al., 2018.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BBB6B8-1C24-D347-95D1-A00F98060DF1}"/>
              </a:ext>
            </a:extLst>
          </p:cNvPr>
          <p:cNvGrpSpPr/>
          <p:nvPr/>
        </p:nvGrpSpPr>
        <p:grpSpPr>
          <a:xfrm>
            <a:off x="1126672" y="1189285"/>
            <a:ext cx="2261729" cy="5236863"/>
            <a:chOff x="720273" y="1226457"/>
            <a:chExt cx="2261729" cy="5236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1C1954-D557-2A46-8DAB-0D921336C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471"/>
            <a:stretch/>
          </p:blipFill>
          <p:spPr>
            <a:xfrm>
              <a:off x="720273" y="1226457"/>
              <a:ext cx="2254166" cy="26252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BB1B6A-D4C3-AB40-B551-030CED34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76"/>
            <a:stretch/>
          </p:blipFill>
          <p:spPr>
            <a:xfrm>
              <a:off x="727836" y="3800877"/>
              <a:ext cx="2254166" cy="266244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8C2676-0FFC-7C48-A56E-D8CBA59F3755}"/>
              </a:ext>
            </a:extLst>
          </p:cNvPr>
          <p:cNvSpPr txBox="1"/>
          <p:nvPr/>
        </p:nvSpPr>
        <p:spPr>
          <a:xfrm rot="16200000">
            <a:off x="-179721" y="2284075"/>
            <a:ext cx="2259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piped water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76A49-DC13-1042-A588-837A7A79D3B9}"/>
              </a:ext>
            </a:extLst>
          </p:cNvPr>
          <p:cNvSpPr txBox="1"/>
          <p:nvPr/>
        </p:nvSpPr>
        <p:spPr>
          <a:xfrm rot="16200000">
            <a:off x="-179722" y="4946518"/>
            <a:ext cx="2259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no piped water</a:t>
            </a:r>
          </a:p>
        </p:txBody>
      </p:sp>
    </p:spTree>
    <p:extLst>
      <p:ext uri="{BB962C8B-B14F-4D97-AF65-F5344CB8AC3E}">
        <p14:creationId xmlns:p14="http://schemas.microsoft.com/office/powerpoint/2010/main" val="151081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Intro to machine learning</a:t>
            </a:r>
          </a:p>
          <a:p>
            <a:r>
              <a:rPr lang="en-US" sz="3600" dirty="0"/>
              <a:t>Supervised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Applications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16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b="1" dirty="0">
                <a:latin typeface="Calibri"/>
                <a:ea typeface="Consolas" charset="0"/>
                <a:cs typeface="Calibri"/>
              </a:rPr>
              <a:t>Supervised learning </a:t>
            </a:r>
            <a:r>
              <a:rPr lang="en-US" sz="3200" dirty="0">
                <a:latin typeface="Calibri"/>
                <a:ea typeface="Consolas" charset="0"/>
                <a:cs typeface="Calibri"/>
              </a:rPr>
              <a:t>is when you know the “ground truth” correct answers</a:t>
            </a:r>
          </a:p>
          <a:p>
            <a:pPr lvl="1"/>
            <a:r>
              <a:rPr lang="en-US" sz="3200" dirty="0">
                <a:latin typeface="Calibri"/>
                <a:ea typeface="Consolas" charset="0"/>
                <a:cs typeface="Calibri"/>
              </a:rPr>
              <a:t>ex: classifying cats, skin lesions</a:t>
            </a:r>
          </a:p>
          <a:p>
            <a:pPr marL="344487" lvl="1" indent="0">
              <a:buNone/>
            </a:pPr>
            <a:endParaRPr lang="en-US" sz="3200" dirty="0">
              <a:latin typeface="Calibri"/>
              <a:ea typeface="Consolas" charset="0"/>
              <a:cs typeface="Calibri"/>
            </a:endParaRPr>
          </a:p>
          <a:p>
            <a:r>
              <a:rPr lang="en-US" sz="3200" b="1" dirty="0">
                <a:latin typeface="Calibri"/>
                <a:ea typeface="Consolas" charset="0"/>
                <a:cs typeface="Calibri"/>
              </a:rPr>
              <a:t>Unsupervised learning </a:t>
            </a:r>
            <a:r>
              <a:rPr lang="en-US" sz="3200" dirty="0">
                <a:latin typeface="Calibri"/>
                <a:ea typeface="Consolas" charset="0"/>
                <a:cs typeface="Calibri"/>
              </a:rPr>
              <a:t>is when you don’t – </a:t>
            </a:r>
          </a:p>
          <a:p>
            <a:pPr marL="0" indent="0">
              <a:buNone/>
            </a:pPr>
            <a:r>
              <a:rPr lang="en-US" sz="3200" dirty="0">
                <a:latin typeface="Calibri"/>
                <a:ea typeface="Consolas" charset="0"/>
                <a:cs typeface="Calibri"/>
              </a:rPr>
              <a:t>   this is a much harder problem!</a:t>
            </a:r>
          </a:p>
          <a:p>
            <a:pPr lvl="1"/>
            <a:r>
              <a:rPr lang="en-US" sz="3200" dirty="0">
                <a:latin typeface="Calibri"/>
                <a:ea typeface="Consolas" charset="0"/>
                <a:cs typeface="Calibri"/>
              </a:rPr>
              <a:t>ex: text extraction, discovering new drugs</a:t>
            </a:r>
          </a:p>
        </p:txBody>
      </p:sp>
    </p:spTree>
    <p:extLst>
      <p:ext uri="{BB962C8B-B14F-4D97-AF65-F5344CB8AC3E}">
        <p14:creationId xmlns:p14="http://schemas.microsoft.com/office/powerpoint/2010/main" val="1364010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Digit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dirty="0">
                <a:latin typeface="Calibri"/>
                <a:ea typeface="Consolas" charset="0"/>
                <a:cs typeface="Calibri"/>
              </a:rPr>
              <a:t>Task: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Given a picture of a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handwritten digit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from 0-9, predict which integer it is</a:t>
            </a:r>
          </a:p>
        </p:txBody>
      </p:sp>
      <p:pic>
        <p:nvPicPr>
          <p:cNvPr id="8" name="Picture 7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340100"/>
            <a:ext cx="1295400" cy="1295400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5130800"/>
            <a:ext cx="1295400" cy="1295400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5105400"/>
            <a:ext cx="1295400" cy="1295400"/>
          </a:xfrm>
          <a:prstGeom prst="rect">
            <a:avLst/>
          </a:prstGeom>
        </p:spPr>
      </p:pic>
      <p:pic>
        <p:nvPicPr>
          <p:cNvPr id="13" name="Picture 12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340100"/>
            <a:ext cx="1295400" cy="129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1400" y="35814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3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1400" y="53086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2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1200" y="35888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4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1200" y="53160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9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00" y="3340100"/>
            <a:ext cx="660400" cy="1295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0" y="3541643"/>
            <a:ext cx="200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“label”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2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Intro to machine learning</a:t>
            </a:r>
          </a:p>
          <a:p>
            <a:r>
              <a:rPr lang="en-US" sz="3600" dirty="0"/>
              <a:t>Supervised Learning</a:t>
            </a:r>
          </a:p>
          <a:p>
            <a:r>
              <a:rPr lang="en-US" sz="3600" dirty="0"/>
              <a:t>Applications of machine learning</a:t>
            </a:r>
          </a:p>
          <a:p>
            <a:r>
              <a:rPr lang="en-US" sz="3600" dirty="0"/>
              <a:t>Implications of machine learning</a:t>
            </a:r>
          </a:p>
          <a:p>
            <a:r>
              <a:rPr lang="en-US" sz="3600" dirty="0"/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73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 dirty="0"/>
          </a:p>
          <a:p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live demo!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79790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Idea: when given a </a:t>
            </a:r>
            <a:r>
              <a:rPr lang="en-US" sz="4000" b="1" dirty="0"/>
              <a:t>test</a:t>
            </a:r>
            <a:r>
              <a:rPr lang="en-US" sz="4000" dirty="0"/>
              <a:t> input, look through all the </a:t>
            </a:r>
            <a:r>
              <a:rPr lang="en-US" sz="4000" b="1" dirty="0"/>
              <a:t>training</a:t>
            </a:r>
            <a:r>
              <a:rPr lang="en-US" sz="4000" dirty="0"/>
              <a:t> examples to find the </a:t>
            </a:r>
            <a:r>
              <a:rPr lang="en-US" sz="4000" b="1" dirty="0"/>
              <a:t>“closest”</a:t>
            </a:r>
            <a:r>
              <a:rPr lang="en-US" sz="4000" dirty="0"/>
              <a:t> one. </a:t>
            </a:r>
          </a:p>
          <a:p>
            <a:r>
              <a:rPr lang="en-US" sz="4000" dirty="0"/>
              <a:t>Under the assumption that “close” inputs share the same label, return the label of that closest training example. 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881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Idea: when given a </a:t>
            </a:r>
            <a:r>
              <a:rPr lang="en-US" sz="4000" b="1" dirty="0"/>
              <a:t>test</a:t>
            </a:r>
            <a:r>
              <a:rPr lang="en-US" sz="4000" dirty="0"/>
              <a:t> input, look through all the </a:t>
            </a:r>
            <a:r>
              <a:rPr lang="en-US" sz="4000" b="1" dirty="0"/>
              <a:t>training</a:t>
            </a:r>
            <a:r>
              <a:rPr lang="en-US" sz="4000" dirty="0"/>
              <a:t> examples to find the </a:t>
            </a:r>
            <a:r>
              <a:rPr lang="en-US" sz="4000" b="1" dirty="0">
                <a:solidFill>
                  <a:srgbClr val="FF0000"/>
                </a:solidFill>
              </a:rPr>
              <a:t>k</a:t>
            </a:r>
            <a:r>
              <a:rPr lang="en-US" sz="4000" dirty="0"/>
              <a:t> </a:t>
            </a:r>
            <a:r>
              <a:rPr lang="en-US" sz="4000" b="1" dirty="0"/>
              <a:t>“closest”</a:t>
            </a:r>
            <a:r>
              <a:rPr lang="en-US" sz="4000" dirty="0"/>
              <a:t> input</a:t>
            </a:r>
            <a:r>
              <a:rPr lang="en-US" sz="4000" dirty="0">
                <a:solidFill>
                  <a:srgbClr val="FF0000"/>
                </a:solidFill>
              </a:rPr>
              <a:t>s</a:t>
            </a:r>
            <a:r>
              <a:rPr lang="en-US" sz="4000" dirty="0"/>
              <a:t>. </a:t>
            </a:r>
          </a:p>
          <a:p>
            <a:r>
              <a:rPr lang="en-US" sz="4000" dirty="0"/>
              <a:t>Under the assumption that “close” inputs share the same label, return the </a:t>
            </a:r>
            <a:r>
              <a:rPr lang="en-US" sz="4000" b="1" dirty="0">
                <a:solidFill>
                  <a:srgbClr val="FF0000"/>
                </a:solidFill>
              </a:rPr>
              <a:t>most common</a:t>
            </a:r>
            <a:r>
              <a:rPr lang="en-US" sz="4000" dirty="0"/>
              <a:t> label of the </a:t>
            </a:r>
            <a:r>
              <a:rPr lang="en-US" sz="4000" b="1" dirty="0">
                <a:solidFill>
                  <a:srgbClr val="FF0000"/>
                </a:solidFill>
              </a:rPr>
              <a:t>k closest inputs</a:t>
            </a:r>
            <a:r>
              <a:rPr lang="en-US" sz="4000" b="1" dirty="0"/>
              <a:t>.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3522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Intro to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3600" dirty="0"/>
              <a:t>Applications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478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600" dirty="0">
                <a:latin typeface="Calibri"/>
                <a:ea typeface="Consolas" charset="0"/>
                <a:cs typeface="Calibri"/>
              </a:rPr>
              <a:t>Classification, like the cat or skin cancer or digits examples</a:t>
            </a:r>
          </a:p>
          <a:p>
            <a:pPr lvl="1"/>
            <a:r>
              <a:rPr lang="en-US" sz="4600" b="1" dirty="0">
                <a:latin typeface="Calibri"/>
                <a:ea typeface="Consolas" charset="0"/>
                <a:cs typeface="Calibri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570997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House price prediction</a:t>
            </a:r>
          </a:p>
          <a:p>
            <a:endParaRPr lang="en-US" sz="4600" b="1" dirty="0">
              <a:latin typeface="Calibri"/>
              <a:ea typeface="Consolas" charset="0"/>
              <a:cs typeface="Calibri"/>
            </a:endParaRPr>
          </a:p>
          <a:p>
            <a:pPr marL="0" indent="0">
              <a:buNone/>
            </a:pP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42610"/>
              </p:ext>
            </p:extLst>
          </p:nvPr>
        </p:nvGraphicFramePr>
        <p:xfrm>
          <a:off x="317500" y="3246120"/>
          <a:ext cx="50292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8838863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51623574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Footage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House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Price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175,000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5,897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4,300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1,300,000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690,000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00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44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00" y="3246120"/>
            <a:ext cx="314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“My house has 1,800 square feet,</a:t>
            </a:r>
          </a:p>
          <a:p>
            <a:r>
              <a:rPr lang="en-US" sz="2800" dirty="0"/>
              <a:t>2 bedrooms, and</a:t>
            </a:r>
          </a:p>
          <a:p>
            <a:r>
              <a:rPr lang="en-US" sz="2800" dirty="0"/>
              <a:t>2 bathrooms.</a:t>
            </a:r>
          </a:p>
          <a:p>
            <a:r>
              <a:rPr lang="en-US" sz="2800" dirty="0"/>
              <a:t>How much should I expect it to sell for?”</a:t>
            </a:r>
          </a:p>
        </p:txBody>
      </p:sp>
    </p:spTree>
    <p:extLst>
      <p:ext uri="{BB962C8B-B14F-4D97-AF65-F5344CB8AC3E}">
        <p14:creationId xmlns:p14="http://schemas.microsoft.com/office/powerpoint/2010/main" val="247234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Poverty from nightlights</a:t>
            </a:r>
          </a:p>
          <a:p>
            <a:endParaRPr lang="en-US" sz="4600" b="1" dirty="0">
              <a:latin typeface="Calibri"/>
              <a:ea typeface="Consolas" charset="0"/>
              <a:cs typeface="Calibri"/>
            </a:endParaRPr>
          </a:p>
          <a:p>
            <a:pPr marL="0" indent="0">
              <a:buNone/>
            </a:pP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/>
              <a:t>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44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Test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C33D7-08A2-5245-ADCE-26955D28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2" y="3246120"/>
            <a:ext cx="4534375" cy="2856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F0ECA-F6E4-6C42-A10F-B00C6D4AA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549" y="3246120"/>
            <a:ext cx="1063189" cy="1067216"/>
          </a:xfrm>
          <a:prstGeom prst="rect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EC0BB7-4B1E-4748-8D8D-1C61661D0361}"/>
              </a:ext>
            </a:extLst>
          </p:cNvPr>
          <p:cNvSpPr/>
          <p:nvPr/>
        </p:nvSpPr>
        <p:spPr>
          <a:xfrm>
            <a:off x="3689969" y="4153988"/>
            <a:ext cx="59072" cy="51037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4F012-7988-5C46-9BC9-4D6CB1608223}"/>
              </a:ext>
            </a:extLst>
          </p:cNvPr>
          <p:cNvCxnSpPr>
            <a:cxnSpLocks/>
          </p:cNvCxnSpPr>
          <p:nvPr/>
        </p:nvCxnSpPr>
        <p:spPr>
          <a:xfrm flipV="1">
            <a:off x="3749041" y="3246120"/>
            <a:ext cx="2777508" cy="907868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6A3337-AFC3-F843-9DDA-DD2D8FDB3F73}"/>
              </a:ext>
            </a:extLst>
          </p:cNvPr>
          <p:cNvCxnSpPr>
            <a:cxnSpLocks/>
          </p:cNvCxnSpPr>
          <p:nvPr/>
        </p:nvCxnSpPr>
        <p:spPr>
          <a:xfrm>
            <a:off x="3749041" y="4205025"/>
            <a:ext cx="2777508" cy="101363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E51EA34-7A7F-6541-BD3E-28B4F263A187}"/>
              </a:ext>
            </a:extLst>
          </p:cNvPr>
          <p:cNvSpPr txBox="1"/>
          <p:nvPr/>
        </p:nvSpPr>
        <p:spPr>
          <a:xfrm>
            <a:off x="6461477" y="4529029"/>
            <a:ext cx="2154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household income?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14534-8E4D-B94B-8DFD-B132DA2D14E7}"/>
              </a:ext>
            </a:extLst>
          </p:cNvPr>
          <p:cNvSpPr txBox="1"/>
          <p:nvPr/>
        </p:nvSpPr>
        <p:spPr>
          <a:xfrm>
            <a:off x="1384299" y="6153292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Xie</a:t>
            </a:r>
            <a:r>
              <a:rPr lang="en-US" sz="1600" dirty="0"/>
              <a:t> et al., 2016.</a:t>
            </a:r>
          </a:p>
        </p:txBody>
      </p:sp>
    </p:spTree>
    <p:extLst>
      <p:ext uri="{BB962C8B-B14F-4D97-AF65-F5344CB8AC3E}">
        <p14:creationId xmlns:p14="http://schemas.microsoft.com/office/powerpoint/2010/main" val="159785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Finding </a:t>
            </a:r>
            <a:r>
              <a:rPr lang="en-US" sz="4400" b="1" dirty="0">
                <a:latin typeface="Calibri"/>
                <a:ea typeface="Consolas" charset="0"/>
                <a:cs typeface="Calibri"/>
              </a:rPr>
              <a:t>structure</a:t>
            </a:r>
            <a:r>
              <a:rPr lang="en-US" sz="4400" dirty="0">
                <a:latin typeface="Calibri"/>
                <a:ea typeface="Consolas" charset="0"/>
                <a:cs typeface="Calibri"/>
              </a:rPr>
              <a:t> in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374882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2400299"/>
            <a:ext cx="7086600" cy="36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4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010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Understand the basics of how machine learning works, its advantages, and its pitfalls</a:t>
            </a:r>
          </a:p>
          <a:p>
            <a:r>
              <a:rPr lang="en-US" sz="3600" dirty="0"/>
              <a:t>Understand that CS is just a tool – now that you have begun to wield it, what will you use it for?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83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4EBCC-7136-8849-8132-B25AC364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80026"/>
            <a:ext cx="8890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remains really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Human-like dialog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Common-sense reasoning about the world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Strong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generalization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Interpretability of decisions</a:t>
            </a:r>
          </a:p>
          <a:p>
            <a:r>
              <a:rPr lang="mr-IN" sz="46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and much else </a:t>
            </a:r>
            <a:r>
              <a:rPr lang="en-US" sz="4600" dirty="0">
                <a:latin typeface="Calibri"/>
                <a:ea typeface="Consolas" charset="0"/>
                <a:cs typeface="Calibri"/>
                <a:sym typeface="Wingdings"/>
              </a:rPr>
              <a:t> </a:t>
            </a: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55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Intro to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Applications of machine learning</a:t>
            </a:r>
          </a:p>
          <a:p>
            <a:r>
              <a:rPr lang="en-US" sz="3600" dirty="0"/>
              <a:t>Implications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13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C794B-C2A6-AB4C-948C-31055F971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71"/>
          <a:stretch/>
        </p:blipFill>
        <p:spPr>
          <a:xfrm>
            <a:off x="1124117" y="3661574"/>
            <a:ext cx="6895766" cy="319642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EE867B-EE53-A245-B2CB-B59AE7A81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9777"/>
            <a:ext cx="9144000" cy="78786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E733D-D774-8042-ABDD-48D7E4EE6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1283"/>
            <a:ext cx="9144000" cy="12666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408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bias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4FBABD-34A0-4A47-B1D0-85B244A8E4B4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ML is powerful because it can learn from data, without explicit instruction</a:t>
            </a:r>
          </a:p>
          <a:p>
            <a:r>
              <a:rPr lang="en-US" sz="3600" dirty="0"/>
              <a:t>… but because of that, is subject to the same flaws found in data</a:t>
            </a:r>
          </a:p>
        </p:txBody>
      </p:sp>
    </p:spTree>
    <p:extLst>
      <p:ext uri="{BB962C8B-B14F-4D97-AF65-F5344CB8AC3E}">
        <p14:creationId xmlns:p14="http://schemas.microsoft.com/office/powerpoint/2010/main" val="2092394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159042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>
                <a:latin typeface="Calibri"/>
                <a:cs typeface="Calibri"/>
              </a:rPr>
              <a:t>“</a:t>
            </a:r>
            <a:r>
              <a:rPr lang="en-US" sz="3200" i="1" dirty="0"/>
              <a:t>With artificial intelligence we are summoning the demon” – Elon Musk</a:t>
            </a:r>
            <a:endParaRPr lang="en-US" sz="3200" i="1" dirty="0">
              <a:latin typeface="Calibri"/>
              <a:ea typeface="Consolas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47A06-3BF1-E54C-A828-11EFCD81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54442"/>
            <a:ext cx="2667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3B323D-E7DE-A148-9367-F4A33E69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739" y="3144252"/>
            <a:ext cx="4994061" cy="26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01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ML is powerful because it can learn from data, without explicit instruction</a:t>
            </a:r>
          </a:p>
          <a:p>
            <a:r>
              <a:rPr lang="en-US" sz="3600" dirty="0"/>
              <a:t>… but because of that, is subject to the same flaws found in data</a:t>
            </a:r>
          </a:p>
          <a:p>
            <a:r>
              <a:rPr lang="en-US" sz="3600" dirty="0"/>
              <a:t>… and must be used safely, with thoughtful human input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967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Intro to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Applications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Implications of machine learning</a:t>
            </a:r>
          </a:p>
          <a:p>
            <a:r>
              <a:rPr lang="en-US" sz="3600" dirty="0"/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61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000" dirty="0"/>
              <a:t>Educational Technology (EdTech)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MOOCs (massive open online courses)</a:t>
            </a:r>
          </a:p>
          <a:p>
            <a:r>
              <a:rPr lang="en-US" sz="3600" dirty="0"/>
              <a:t>tools to learn CS</a:t>
            </a:r>
          </a:p>
          <a:p>
            <a:r>
              <a:rPr lang="en-US" sz="3600" dirty="0"/>
              <a:t>Chromebooks / iPads in classrooms</a:t>
            </a:r>
          </a:p>
          <a:p>
            <a:r>
              <a:rPr lang="en-US" sz="3600" dirty="0"/>
              <a:t>online / AI tutoring</a:t>
            </a:r>
          </a:p>
          <a:p>
            <a:r>
              <a:rPr lang="en-US" sz="3600" dirty="0" err="1"/>
              <a:t>autograding</a:t>
            </a:r>
            <a:endParaRPr lang="en-US" sz="3600" dirty="0"/>
          </a:p>
          <a:p>
            <a:r>
              <a:rPr lang="en-US" sz="3600" dirty="0"/>
              <a:t>circuits / Arduinos / Raspberry Pi</a:t>
            </a:r>
          </a:p>
          <a:p>
            <a:r>
              <a:rPr lang="en-US" sz="3600" dirty="0"/>
              <a:t>…and so much more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783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82C6815-3AAD-6546-B734-5DEFBE5B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-228600"/>
            <a:ext cx="9989855" cy="7391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551F02-C56E-4A4A-882D-75E62FCE86A4}"/>
              </a:ext>
            </a:extLst>
          </p:cNvPr>
          <p:cNvSpPr txBox="1"/>
          <p:nvPr/>
        </p:nvSpPr>
        <p:spPr>
          <a:xfrm>
            <a:off x="413339" y="5035249"/>
            <a:ext cx="1544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106A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B16896-0F4F-3043-BEE2-BBEFCB04F0E9}"/>
              </a:ext>
            </a:extLst>
          </p:cNvPr>
          <p:cNvSpPr txBox="1"/>
          <p:nvPr/>
        </p:nvSpPr>
        <p:spPr>
          <a:xfrm rot="21318930">
            <a:off x="2472605" y="4619750"/>
            <a:ext cx="1082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"/>
                <a:cs typeface="Chalkboard"/>
              </a:rPr>
              <a:t>Maker</a:t>
            </a:r>
          </a:p>
          <a:p>
            <a:r>
              <a:rPr lang="en-US" sz="2400" dirty="0">
                <a:latin typeface="Chalkboard"/>
                <a:cs typeface="Chalkboard"/>
              </a:rPr>
              <a:t>spaces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F36584-B9BE-CF40-87C8-51E52D53C6C0}"/>
              </a:ext>
            </a:extLst>
          </p:cNvPr>
          <p:cNvSpPr txBox="1"/>
          <p:nvPr/>
        </p:nvSpPr>
        <p:spPr>
          <a:xfrm rot="21275596">
            <a:off x="4935088" y="4228706"/>
            <a:ext cx="704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CZI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DB5736-F14F-4648-B8B6-75FB79A93CCD}"/>
              </a:ext>
            </a:extLst>
          </p:cNvPr>
          <p:cNvSpPr txBox="1"/>
          <p:nvPr/>
        </p:nvSpPr>
        <p:spPr>
          <a:xfrm rot="186046">
            <a:off x="5607034" y="3166095"/>
            <a:ext cx="143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???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6F327C-AB4A-1D4F-BDAD-6F2CC4283C7B}"/>
              </a:ext>
            </a:extLst>
          </p:cNvPr>
          <p:cNvSpPr txBox="1"/>
          <p:nvPr/>
        </p:nvSpPr>
        <p:spPr>
          <a:xfrm>
            <a:off x="7022295" y="592935"/>
            <a:ext cx="13974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/>
                <a:cs typeface="Chalkboard"/>
              </a:rPr>
              <a:t>some probably unrealistic holy grail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97C51D-4EC7-EE43-838E-BFB62CFFDD6F}"/>
              </a:ext>
            </a:extLst>
          </p:cNvPr>
          <p:cNvSpPr txBox="1"/>
          <p:nvPr/>
        </p:nvSpPr>
        <p:spPr>
          <a:xfrm rot="20058668">
            <a:off x="2173360" y="5222650"/>
            <a:ext cx="6595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Annie’s (simplified) River of CS + Education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B96D713-1D5F-1943-8375-7E9784A0D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39" y="1477261"/>
            <a:ext cx="1288642" cy="20212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0E59BF-8B23-144B-9373-25A02F1741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3456" y="659505"/>
            <a:ext cx="1288642" cy="20212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820B78-D452-9145-B1BD-6FFB83727A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9" b="96162" l="7184" r="982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17" y="1191046"/>
            <a:ext cx="1288642" cy="20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Intro to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Supervised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Applications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Implications of machine learning</a:t>
            </a:r>
          </a:p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Educational Technology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350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08586-2AAF-674B-8307-4028665D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407"/>
            <a:ext cx="9144000" cy="46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000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like much of tech + social good, the answers are unclear</a:t>
            </a:r>
          </a:p>
          <a:p>
            <a:r>
              <a:rPr lang="en-US" sz="3600" dirty="0"/>
              <a:t>best solution may not involve tech at all!</a:t>
            </a:r>
          </a:p>
          <a:p>
            <a:r>
              <a:rPr lang="en-US" sz="3600" dirty="0"/>
              <a:t>important to stay close to the problem and stay empathetic </a:t>
            </a:r>
            <a:r>
              <a:rPr lang="en-US" sz="3600" dirty="0">
                <a:sym typeface="Wingdings" pitchFamily="2" charset="2"/>
              </a:rPr>
              <a:t>:-)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102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 to machine learning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Learning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of machine learning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Implications of machine learning</a:t>
            </a:r>
          </a:p>
          <a:p>
            <a:r>
              <a:rPr lang="en-US" sz="3600" dirty="0"/>
              <a:t>Educational Technology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Next time: </a:t>
            </a:r>
            <a:r>
              <a:rPr lang="en-US" sz="3600" dirty="0"/>
              <a:t>final review 😱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015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Machine Learning (ML) and Artificial Intelligence (AI) are increasingly prevalent in our lives.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It’s important to be able to think critically about these technologies, especially if you’re developing them!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D4A46B-B690-CE4D-A46C-3695EBA8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Intro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630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44BA2-E165-1E47-A756-8582498AF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69"/>
          <a:stretch/>
        </p:blipFill>
        <p:spPr>
          <a:xfrm>
            <a:off x="1410106" y="1877786"/>
            <a:ext cx="6323788" cy="43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Animal Classification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397000"/>
            <a:ext cx="8839200" cy="1600200"/>
          </a:xfrm>
        </p:spPr>
        <p:txBody>
          <a:bodyPr/>
          <a:lstStyle/>
          <a:p>
            <a:r>
              <a:rPr lang="en-US" sz="4000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1" y="2997200"/>
            <a:ext cx="2133600" cy="1202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4691856"/>
            <a:ext cx="2133601" cy="1421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1" y="2997200"/>
            <a:ext cx="1905756" cy="1202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49" y="4474963"/>
            <a:ext cx="1874007" cy="20660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635252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647951" y="49212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042910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042910" y="50355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27403" y="33141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7401" y="50628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97802" y="34030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2400" y="5151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786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Animal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30400"/>
            <a:ext cx="8839200" cy="454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isCat(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GImage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animal)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1219537"/>
            <a:ext cx="64373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Here’s one way you might code this</a:t>
            </a:r>
            <a:r>
              <a:rPr lang="mr-IN" sz="3200" dirty="0"/>
              <a:t>…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132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tricky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714500"/>
            <a:ext cx="3567119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714499"/>
            <a:ext cx="3721100" cy="4961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262966"/>
            <a:ext cx="3629480" cy="24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3989"/>
      </p:ext>
    </p:extLst>
  </p:cSld>
  <p:clrMapOvr>
    <a:masterClrMapping/>
  </p:clrMapOvr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10957</TotalTime>
  <Words>1435</Words>
  <Application>Microsoft Macintosh PowerPoint</Application>
  <PresentationFormat>On-screen Show (4:3)</PresentationFormat>
  <Paragraphs>296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Andale Mono</vt:lpstr>
      <vt:lpstr>Arial</vt:lpstr>
      <vt:lpstr>Calibri</vt:lpstr>
      <vt:lpstr>Chalkboard</vt:lpstr>
      <vt:lpstr>Consolas</vt:lpstr>
      <vt:lpstr>Tahoma</vt:lpstr>
      <vt:lpstr>Verdana</vt:lpstr>
      <vt:lpstr>Wingdings</vt:lpstr>
      <vt:lpstr>DarkRedTop</vt:lpstr>
      <vt:lpstr>CS 106A, Lecture 26 Life After CS 106A, Part 2</vt:lpstr>
      <vt:lpstr>Plan for today</vt:lpstr>
      <vt:lpstr>Learning Goals</vt:lpstr>
      <vt:lpstr>Plan for today</vt:lpstr>
      <vt:lpstr>Intro to Machine Learning</vt:lpstr>
      <vt:lpstr>Intro to Machine Learning</vt:lpstr>
      <vt:lpstr>Ex: Animal Classification</vt:lpstr>
      <vt:lpstr>Ex: Animal Classification</vt:lpstr>
      <vt:lpstr>Some tricky cases</vt:lpstr>
      <vt:lpstr>Pros/Cons</vt:lpstr>
      <vt:lpstr>What is Machine Learning?</vt:lpstr>
      <vt:lpstr>Train/Test Data</vt:lpstr>
      <vt:lpstr>Animal Classification: Take 2</vt:lpstr>
      <vt:lpstr>Pros/Cons</vt:lpstr>
      <vt:lpstr>Where is this useful?</vt:lpstr>
      <vt:lpstr>Where is this useful?</vt:lpstr>
      <vt:lpstr>Plan for today</vt:lpstr>
      <vt:lpstr>Supervised Learning</vt:lpstr>
      <vt:lpstr>Ex: Digit Classification</vt:lpstr>
      <vt:lpstr>k-Nearest Neighbors</vt:lpstr>
      <vt:lpstr>k-Nearest Neighbors</vt:lpstr>
      <vt:lpstr>k-Nearest Neighbors</vt:lpstr>
      <vt:lpstr>Plan for today</vt:lpstr>
      <vt:lpstr>What else can ML do?</vt:lpstr>
      <vt:lpstr>Regression Example</vt:lpstr>
      <vt:lpstr>Regression Example</vt:lpstr>
      <vt:lpstr>What else can ML do?</vt:lpstr>
      <vt:lpstr>Netflix Prize Example</vt:lpstr>
      <vt:lpstr>What else can ML do?</vt:lpstr>
      <vt:lpstr>AlphaGo</vt:lpstr>
      <vt:lpstr>What remains really hard?</vt:lpstr>
      <vt:lpstr>Plan for today</vt:lpstr>
      <vt:lpstr>Algorithmic bias</vt:lpstr>
      <vt:lpstr>Algorithmic bias</vt:lpstr>
      <vt:lpstr>Artificial Intelligence</vt:lpstr>
      <vt:lpstr>Recap</vt:lpstr>
      <vt:lpstr>Plan for today</vt:lpstr>
      <vt:lpstr>Educational Technology (EdTech)</vt:lpstr>
      <vt:lpstr>PowerPoint Presentation</vt:lpstr>
      <vt:lpstr>Personalized Learning</vt:lpstr>
      <vt:lpstr>Recap</vt:lpstr>
      <vt:lpstr>Recap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Annie Hu</cp:lastModifiedBy>
  <cp:revision>878</cp:revision>
  <cp:lastPrinted>2017-08-08T08:58:53Z</cp:lastPrinted>
  <dcterms:created xsi:type="dcterms:W3CDTF">2017-04-27T05:20:22Z</dcterms:created>
  <dcterms:modified xsi:type="dcterms:W3CDTF">2018-08-09T07:55:35Z</dcterms:modified>
</cp:coreProperties>
</file>